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31"/>
  </p:notesMasterIdLst>
  <p:handoutMasterIdLst>
    <p:handoutMasterId r:id="rId32"/>
  </p:handoutMasterIdLst>
  <p:sldIdLst>
    <p:sldId id="261" r:id="rId2"/>
    <p:sldId id="337" r:id="rId3"/>
    <p:sldId id="338" r:id="rId4"/>
    <p:sldId id="347" r:id="rId5"/>
    <p:sldId id="344" r:id="rId6"/>
    <p:sldId id="350" r:id="rId7"/>
    <p:sldId id="343" r:id="rId8"/>
    <p:sldId id="351" r:id="rId9"/>
    <p:sldId id="354" r:id="rId10"/>
    <p:sldId id="358" r:id="rId11"/>
    <p:sldId id="346" r:id="rId12"/>
    <p:sldId id="352" r:id="rId13"/>
    <p:sldId id="339" r:id="rId14"/>
    <p:sldId id="356" r:id="rId15"/>
    <p:sldId id="340" r:id="rId16"/>
    <p:sldId id="357" r:id="rId17"/>
    <p:sldId id="341" r:id="rId18"/>
    <p:sldId id="361" r:id="rId19"/>
    <p:sldId id="365" r:id="rId20"/>
    <p:sldId id="359" r:id="rId21"/>
    <p:sldId id="342" r:id="rId22"/>
    <p:sldId id="362" r:id="rId23"/>
    <p:sldId id="348" r:id="rId24"/>
    <p:sldId id="363" r:id="rId25"/>
    <p:sldId id="345" r:id="rId26"/>
    <p:sldId id="364" r:id="rId27"/>
    <p:sldId id="366" r:id="rId28"/>
    <p:sldId id="367" r:id="rId29"/>
    <p:sldId id="35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108"/>
    <a:srgbClr val="14110C"/>
    <a:srgbClr val="140F00"/>
    <a:srgbClr val="291F01"/>
    <a:srgbClr val="4D3901"/>
    <a:srgbClr val="290700"/>
    <a:srgbClr val="240B08"/>
    <a:srgbClr val="380804"/>
    <a:srgbClr val="370504"/>
    <a:srgbClr val="210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095" autoAdjust="0"/>
  </p:normalViewPr>
  <p:slideViewPr>
    <p:cSldViewPr snapToGrid="0" snapToObjects="1">
      <p:cViewPr varScale="1">
        <p:scale>
          <a:sx n="57" d="100"/>
          <a:sy n="57" d="100"/>
        </p:scale>
        <p:origin x="18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1B8A8-2BB8-40DC-B6C9-8687A7BFF02F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53443-7C5D-4B27-B591-D0785E98C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7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DC12D-CBC4-4698-9936-03C20D00ED7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86D11-F698-4504-A0E6-228DA7785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American Standard Code for Information Interchange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86D11-F698-4504-A0E6-228DA778595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5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5373" y="0"/>
            <a:ext cx="5078627" cy="6858000"/>
          </a:xfrm>
          <a:prstGeom prst="rect">
            <a:avLst/>
          </a:prstGeom>
          <a:solidFill>
            <a:srgbClr val="F37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0"/>
          <a:stretch/>
        </p:blipFill>
        <p:spPr>
          <a:xfrm>
            <a:off x="3879165" y="1"/>
            <a:ext cx="5280075" cy="6857568"/>
          </a:xfrm>
          <a:prstGeom prst="rect">
            <a:avLst/>
          </a:prstGeom>
        </p:spPr>
      </p:pic>
      <p:pic>
        <p:nvPicPr>
          <p:cNvPr id="5" name="Picture 4" descr="MangoTemplate_Backgrou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3" y="0"/>
            <a:ext cx="9180000" cy="6857569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0873" y="5026443"/>
            <a:ext cx="4122752" cy="17042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72" y="2075785"/>
            <a:ext cx="5415157" cy="279939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311" y="4930931"/>
            <a:ext cx="4385104" cy="1185429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4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3307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13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3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288B-CB5D-264B-A523-9E9228DD0DB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6715-AB90-DA42-97AB-A43EB44247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0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ngoTemplate_Background-0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6" y="-326"/>
            <a:ext cx="9180000" cy="68575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A9DD288B-CB5D-264B-A523-9E9228DD0DBB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CF0A6715-AB90-DA42-97AB-A43EB442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V="1">
            <a:off x="4269220" y="5319968"/>
            <a:ext cx="814158" cy="17042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EF6F3E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SJCampbell/CurseUnspecDataDef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" y="2072640"/>
            <a:ext cx="5415157" cy="2799390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latin typeface="DIN Round OT Light" panose="020B0504020201010104" pitchFamily="34" charset="0"/>
              </a:rPr>
              <a:t>Software </a:t>
            </a:r>
            <a:r>
              <a:rPr lang="en-GB" sz="5400" b="1" dirty="0" err="1" smtClean="0">
                <a:latin typeface="DIN Round OT Light" panose="020B0504020201010104" pitchFamily="34" charset="0"/>
              </a:rPr>
              <a:t>Horrorshow</a:t>
            </a:r>
            <a:r>
              <a:rPr lang="en-GB" sz="5400" b="1" dirty="0" smtClean="0">
                <a:latin typeface="DIN Round OT Light" panose="020B0504020201010104" pitchFamily="34" charset="0"/>
              </a:rPr>
              <a:t> </a:t>
            </a:r>
            <a:br>
              <a:rPr lang="en-GB" sz="5400" b="1" dirty="0" smtClean="0">
                <a:latin typeface="DIN Round OT Light" panose="020B0504020201010104" pitchFamily="34" charset="0"/>
              </a:rPr>
            </a:br>
            <a:r>
              <a:rPr lang="en-GB" sz="4000" b="1" dirty="0" smtClean="0">
                <a:latin typeface="DIN Round OT Light" panose="020B0504020201010104" pitchFamily="34" charset="0"/>
              </a:rPr>
              <a:t>How the Data Definition could Save your Life</a:t>
            </a:r>
            <a:endParaRPr lang="en-US" sz="4000" b="1" dirty="0">
              <a:latin typeface="DIN Round OT Light" panose="020B05040202010101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98" y="5026152"/>
            <a:ext cx="4981266" cy="1672733"/>
          </a:xfrm>
        </p:spPr>
        <p:txBody>
          <a:bodyPr>
            <a:noAutofit/>
          </a:bodyPr>
          <a:lstStyle/>
          <a:p>
            <a:r>
              <a:rPr lang="en-GB" sz="2300" dirty="0" smtClean="0">
                <a:solidFill>
                  <a:schemeClr val="tx1"/>
                </a:solidFill>
              </a:rPr>
              <a:t>Chris </a:t>
            </a:r>
            <a:r>
              <a:rPr lang="en-GB" sz="2400" dirty="0" smtClean="0">
                <a:solidFill>
                  <a:schemeClr val="tx1"/>
                </a:solidFill>
              </a:rPr>
              <a:t>Campbell</a:t>
            </a:r>
            <a:endParaRPr lang="en-GB" sz="2300" dirty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Senior Consultant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	</a:t>
            </a:r>
            <a:r>
              <a:rPr lang="en-GB" sz="2000" dirty="0" smtClean="0">
                <a:solidFill>
                  <a:schemeClr val="tx1"/>
                </a:solidFill>
              </a:rPr>
              <a:t>ccampbell@mango-solutions.com 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	</a:t>
            </a:r>
            <a:r>
              <a:rPr lang="en-GB" sz="2000" dirty="0" smtClean="0">
                <a:solidFill>
                  <a:schemeClr val="tx1"/>
                </a:solidFill>
              </a:rPr>
              <a:t>@</a:t>
            </a:r>
            <a:r>
              <a:rPr lang="en-GB" sz="2000" dirty="0" err="1" smtClean="0">
                <a:solidFill>
                  <a:schemeClr val="tx1"/>
                </a:solidFill>
              </a:rPr>
              <a:t>CSJCampbell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9" y="6306312"/>
            <a:ext cx="306310" cy="252000"/>
          </a:xfrm>
          <a:prstGeom prst="rect">
            <a:avLst/>
          </a:prstGeom>
        </p:spPr>
      </p:pic>
      <p:pic>
        <p:nvPicPr>
          <p:cNvPr id="1026" name="Picture 2" descr="Image result for ema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4" y="591265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Location: Description of Site</a:t>
            </a:r>
          </a:p>
          <a:p>
            <a:r>
              <a:rPr lang="en-GB" dirty="0" smtClean="0"/>
              <a:t>Type: Sighting Category</a:t>
            </a:r>
          </a:p>
          <a:p>
            <a:r>
              <a:rPr lang="en-GB" dirty="0" smtClean="0"/>
              <a:t>Comments: Description of Sighting</a:t>
            </a:r>
          </a:p>
          <a:p>
            <a:r>
              <a:rPr lang="en-GB" dirty="0" smtClean="0"/>
              <a:t>Date: Date of Sighting</a:t>
            </a:r>
          </a:p>
          <a:p>
            <a:r>
              <a:rPr lang="en-GB" dirty="0" err="1"/>
              <a:t>l</a:t>
            </a:r>
            <a:r>
              <a:rPr lang="en-GB" dirty="0" err="1" smtClean="0"/>
              <a:t>on</a:t>
            </a:r>
            <a:r>
              <a:rPr lang="en-GB" dirty="0" smtClean="0"/>
              <a:t>: Site position </a:t>
            </a:r>
            <a:r>
              <a:rPr lang="en-US" dirty="0"/>
              <a:t>E</a:t>
            </a:r>
            <a:r>
              <a:rPr lang="en-US" dirty="0" smtClean="0"/>
              <a:t>ast </a:t>
            </a:r>
            <a:r>
              <a:rPr lang="en-US" dirty="0"/>
              <a:t>or </a:t>
            </a:r>
            <a:r>
              <a:rPr lang="en-US" dirty="0" smtClean="0"/>
              <a:t>West </a:t>
            </a:r>
            <a:r>
              <a:rPr lang="en-US" dirty="0"/>
              <a:t>of the </a:t>
            </a:r>
            <a:r>
              <a:rPr lang="en-US" dirty="0" smtClean="0"/>
              <a:t>Greenwich </a:t>
            </a:r>
            <a:r>
              <a:rPr lang="en-US" dirty="0"/>
              <a:t>M</a:t>
            </a:r>
            <a:r>
              <a:rPr lang="en-US" dirty="0" smtClean="0"/>
              <a:t>eridian</a:t>
            </a:r>
          </a:p>
          <a:p>
            <a:r>
              <a:rPr lang="en-US" dirty="0" err="1" smtClean="0"/>
              <a:t>lat</a:t>
            </a:r>
            <a:r>
              <a:rPr lang="en-US" dirty="0" smtClean="0"/>
              <a:t>: </a:t>
            </a:r>
            <a:r>
              <a:rPr lang="en-GB" dirty="0"/>
              <a:t>Site position </a:t>
            </a:r>
            <a:r>
              <a:rPr lang="en-US" dirty="0"/>
              <a:t>N</a:t>
            </a:r>
            <a:r>
              <a:rPr lang="en-US" dirty="0" smtClean="0"/>
              <a:t>orth or South of </a:t>
            </a:r>
            <a:r>
              <a:rPr lang="en-US" dirty="0"/>
              <a:t>the </a:t>
            </a:r>
            <a:r>
              <a:rPr lang="en-US" dirty="0" smtClean="0"/>
              <a:t>Equator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8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24133" y="0"/>
            <a:ext cx="2317330" cy="1549400"/>
          </a:xfrm>
          <a:prstGeom prst="rect">
            <a:avLst/>
          </a:prstGeom>
          <a:solidFill>
            <a:srgbClr val="210D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r="32192"/>
          <a:stretch/>
        </p:blipFill>
        <p:spPr>
          <a:xfrm>
            <a:off x="4377267" y="1549400"/>
            <a:ext cx="4764196" cy="5144029"/>
          </a:xfrm>
        </p:spPr>
      </p:pic>
      <p:sp>
        <p:nvSpPr>
          <p:cNvPr id="5" name="Trapezoid 4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Storage </a:t>
            </a:r>
            <a:r>
              <a:rPr lang="en-GB" dirty="0"/>
              <a:t>M</a:t>
            </a:r>
            <a:r>
              <a:rPr lang="en-GB" dirty="0" smtClean="0"/>
              <a:t>ode</a:t>
            </a:r>
            <a:endParaRPr lang="en-GB" altLang="en-US" dirty="0" smtClean="0"/>
          </a:p>
          <a:p>
            <a:pPr lvl="1"/>
            <a:r>
              <a:rPr lang="en-GB" altLang="en-US" sz="2400" dirty="0" smtClean="0"/>
              <a:t>Raw</a:t>
            </a:r>
          </a:p>
          <a:p>
            <a:pPr lvl="1"/>
            <a:r>
              <a:rPr lang="en-GB" altLang="en-US" sz="2400" dirty="0" smtClean="0"/>
              <a:t>Logical</a:t>
            </a:r>
          </a:p>
          <a:p>
            <a:pPr lvl="1"/>
            <a:r>
              <a:rPr lang="en-GB" altLang="en-US" sz="2400" dirty="0" smtClean="0"/>
              <a:t>Integer</a:t>
            </a:r>
          </a:p>
          <a:p>
            <a:pPr lvl="1"/>
            <a:r>
              <a:rPr lang="en-GB" altLang="en-US" sz="2400" dirty="0" smtClean="0"/>
              <a:t>Double</a:t>
            </a:r>
          </a:p>
          <a:p>
            <a:pPr lvl="1"/>
            <a:r>
              <a:rPr lang="en-GB" altLang="en-US" sz="2400" dirty="0" smtClean="0"/>
              <a:t>Complex</a:t>
            </a:r>
          </a:p>
          <a:p>
            <a:pPr lvl="1"/>
            <a:r>
              <a:rPr lang="en-GB" altLang="en-US" sz="2400" dirty="0" smtClean="0"/>
              <a:t>Character</a:t>
            </a:r>
          </a:p>
          <a:p>
            <a:pPr lvl="1"/>
            <a:r>
              <a:rPr lang="en-GB" altLang="en-US" sz="2400" dirty="0" smtClean="0"/>
              <a:t>List</a:t>
            </a:r>
          </a:p>
          <a:p>
            <a:r>
              <a:rPr lang="en-GB" altLang="en-US" dirty="0" smtClean="0"/>
              <a:t>Class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92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548276"/>
              </p:ext>
            </p:extLst>
          </p:nvPr>
        </p:nvGraphicFramePr>
        <p:xfrm>
          <a:off x="457200" y="1600200"/>
          <a:ext cx="8284464" cy="828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6693"/>
                <a:gridCol w="1220787"/>
                <a:gridCol w="1819593"/>
                <a:gridCol w="1261872"/>
                <a:gridCol w="1280223"/>
                <a:gridCol w="12252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Comments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</a:t>
                      </a:r>
                      <a:endParaRPr lang="en-GB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3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2"/>
          <a:stretch/>
        </p:blipFill>
        <p:spPr>
          <a:xfrm>
            <a:off x="4158233" y="-431"/>
            <a:ext cx="5040631" cy="6858431"/>
          </a:xfrm>
        </p:spPr>
      </p:pic>
      <p:sp>
        <p:nvSpPr>
          <p:cNvPr id="4" name="Trapezoid 3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Missing Values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Remove</a:t>
            </a:r>
          </a:p>
          <a:p>
            <a:r>
              <a:rPr lang="en-GB" altLang="en-US" dirty="0" smtClean="0"/>
              <a:t>Impute</a:t>
            </a:r>
          </a:p>
          <a:p>
            <a:r>
              <a:rPr lang="en-GB" altLang="en-US" dirty="0" smtClean="0"/>
              <a:t>Raise Error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41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Missing Values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775882"/>
              </p:ext>
            </p:extLst>
          </p:nvPr>
        </p:nvGraphicFramePr>
        <p:xfrm>
          <a:off x="356615" y="1600200"/>
          <a:ext cx="8485634" cy="119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551"/>
                <a:gridCol w="1250431"/>
                <a:gridCol w="1863777"/>
                <a:gridCol w="1197970"/>
                <a:gridCol w="1353312"/>
                <a:gridCol w="13075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Comments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blank ++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9544"/>
            <a:ext cx="5815584" cy="2916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800" dirty="0" smtClean="0"/>
              <a:t>+ Ignore if missing</a:t>
            </a:r>
          </a:p>
          <a:p>
            <a:pPr marL="0" indent="0">
              <a:buNone/>
            </a:pPr>
            <a:r>
              <a:rPr lang="en-GB" altLang="en-US" sz="2800" dirty="0" smtClean="0"/>
              <a:t>++ Set blank if missing</a:t>
            </a:r>
          </a:p>
          <a:p>
            <a:pPr marL="0" indent="0">
              <a:buNone/>
            </a:pPr>
            <a:r>
              <a:rPr lang="en-GB" altLang="en-US" sz="2800" dirty="0" smtClean="0"/>
              <a:t>* Remove record if missing</a:t>
            </a:r>
          </a:p>
          <a:p>
            <a:pPr marL="0" indent="0">
              <a:buNone/>
            </a:pPr>
            <a:r>
              <a:rPr lang="en-GB" altLang="en-US" sz="2800" dirty="0" smtClean="0"/>
              <a:t>$ Error if missing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121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42048" y="-431"/>
            <a:ext cx="1901952" cy="4909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28371"/>
          <a:stretch/>
        </p:blipFill>
        <p:spPr>
          <a:xfrm>
            <a:off x="3977640" y="490557"/>
            <a:ext cx="5175787" cy="6367012"/>
          </a:xfrm>
        </p:spPr>
      </p:pic>
      <p:sp>
        <p:nvSpPr>
          <p:cNvPr id="4" name="Trapezoid 3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Out of Range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Business Rules</a:t>
            </a:r>
            <a:endParaRPr lang="en-GB" altLang="en-US" sz="2800" dirty="0" smtClean="0"/>
          </a:p>
          <a:p>
            <a:pPr lvl="1"/>
            <a:r>
              <a:rPr lang="en-GB" altLang="en-US" sz="2400" dirty="0" smtClean="0"/>
              <a:t>Treat as Missing</a:t>
            </a:r>
          </a:p>
          <a:p>
            <a:pPr lvl="1"/>
            <a:r>
              <a:rPr lang="en-GB" altLang="en-US" sz="2400" dirty="0" smtClean="0"/>
              <a:t>Correct</a:t>
            </a:r>
          </a:p>
          <a:p>
            <a:pPr lvl="1"/>
            <a:r>
              <a:rPr lang="en-GB" altLang="en-US" sz="2400" dirty="0" smtClean="0"/>
              <a:t>Update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49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Out of Range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677820"/>
              </p:ext>
            </p:extLst>
          </p:nvPr>
        </p:nvGraphicFramePr>
        <p:xfrm>
          <a:off x="356615" y="1600200"/>
          <a:ext cx="8485634" cy="231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551"/>
                <a:gridCol w="1250431"/>
                <a:gridCol w="1863777"/>
                <a:gridCol w="1197970"/>
                <a:gridCol w="1353312"/>
                <a:gridCol w="13075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Comments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blank ++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level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1700-01-01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-180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-90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128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level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/>
                        </a:rPr>
                        <a:t>2048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Today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Truncate ££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Truncate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££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 NA 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 #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 #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87368"/>
            <a:ext cx="5815584" cy="1901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800" dirty="0" smtClean="0"/>
              <a:t>£ Missing if out of spec</a:t>
            </a:r>
          </a:p>
          <a:p>
            <a:pPr marL="0" indent="0">
              <a:buNone/>
            </a:pPr>
            <a:r>
              <a:rPr lang="en-GB" altLang="en-US" sz="2800" dirty="0" smtClean="0"/>
              <a:t>££ Truncate if out of spec</a:t>
            </a:r>
          </a:p>
          <a:p>
            <a:pPr marL="0" indent="0">
              <a:buNone/>
            </a:pPr>
            <a:r>
              <a:rPr lang="en-GB" altLang="en-US" sz="2800" dirty="0"/>
              <a:t>#</a:t>
            </a:r>
            <a:r>
              <a:rPr lang="en-GB" altLang="en-US" sz="2800" dirty="0" smtClean="0"/>
              <a:t> Remove record if out of spec</a:t>
            </a:r>
          </a:p>
          <a:p>
            <a:pPr marL="0" indent="0">
              <a:buNone/>
            </a:pPr>
            <a:r>
              <a:rPr lang="en-GB" altLang="en-US" sz="2800" dirty="0" smtClean="0"/>
              <a:t>@ </a:t>
            </a:r>
            <a:r>
              <a:rPr lang="en-GB" altLang="en-US" sz="2800" dirty="0"/>
              <a:t>Error if out of </a:t>
            </a:r>
            <a:r>
              <a:rPr lang="en-GB" altLang="en-US" sz="2800" dirty="0" smtClean="0"/>
              <a:t>spec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16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8536" y="5961888"/>
            <a:ext cx="398087" cy="895680"/>
          </a:xfrm>
          <a:prstGeom prst="rect">
            <a:avLst/>
          </a:prstGeom>
          <a:solidFill>
            <a:srgbClr val="080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1"/>
          <a:stretch/>
        </p:blipFill>
        <p:spPr>
          <a:xfrm>
            <a:off x="4686623" y="-1"/>
            <a:ext cx="4567106" cy="6857569"/>
          </a:xfrm>
        </p:spPr>
      </p:pic>
      <p:sp>
        <p:nvSpPr>
          <p:cNvPr id="4" name="Trapezoid 3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Internationalization</a:t>
            </a:r>
          </a:p>
          <a:p>
            <a:r>
              <a:rPr lang="en-GB" altLang="en-US" dirty="0" smtClean="0"/>
              <a:t>ASCII</a:t>
            </a:r>
          </a:p>
          <a:p>
            <a:pPr lvl="1"/>
            <a:r>
              <a:rPr lang="en-GB" altLang="en-US" sz="2400" dirty="0" smtClean="0"/>
              <a:t>A-</a:t>
            </a:r>
            <a:r>
              <a:rPr lang="en-GB" altLang="en-US" sz="2400" dirty="0" err="1" smtClean="0"/>
              <a:t>Za</a:t>
            </a:r>
            <a:r>
              <a:rPr lang="en-GB" altLang="en-US" sz="2400" dirty="0" smtClean="0"/>
              <a:t>-z</a:t>
            </a:r>
          </a:p>
          <a:p>
            <a:pPr lvl="1"/>
            <a:r>
              <a:rPr lang="en-GB" altLang="en-US" sz="2400" dirty="0" smtClean="0"/>
              <a:t>0-9</a:t>
            </a:r>
          </a:p>
          <a:p>
            <a:pPr lvl="1"/>
            <a:r>
              <a:rPr lang="en-GB" altLang="en-US" sz="2400" dirty="0" smtClean="0"/>
              <a:t>!"$%&amp;'()*+,-./:;</a:t>
            </a:r>
            <a:r>
              <a:rPr lang="en-GB" altLang="en-US" sz="2400" dirty="0" smtClean="0">
                <a:sym typeface="Wingdings" panose="05000000000000000000" pitchFamily="2" charset="2"/>
              </a:rPr>
              <a:t>&lt;=&gt;?@[\]^_`{|}~</a:t>
            </a:r>
          </a:p>
        </p:txBody>
      </p:sp>
    </p:spTree>
    <p:extLst>
      <p:ext uri="{BB962C8B-B14F-4D97-AF65-F5344CB8AC3E}">
        <p14:creationId xmlns:p14="http://schemas.microsoft.com/office/powerpoint/2010/main" val="26914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Latin-1 Supplement Unicode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382"/>
            <a:ext cx="9002008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9054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# non-ASCII encoding</a:t>
            </a:r>
          </a:p>
          <a:p>
            <a:pPr marL="0" indent="0">
              <a:buNone/>
            </a:pPr>
            <a:r>
              <a:rPr lang="en-GB" dirty="0" smtClean="0">
                <a:latin typeface="Lucida Console" panose="020B0609040504020204" pitchFamily="49" charset="0"/>
              </a:rPr>
              <a:t>x &lt;- "</a:t>
            </a:r>
            <a:r>
              <a:rPr lang="en-GB" dirty="0" err="1" smtClean="0">
                <a:latin typeface="Lucida Console" panose="020B0609040504020204" pitchFamily="49" charset="0"/>
              </a:rPr>
              <a:t>Cardross</a:t>
            </a:r>
            <a:r>
              <a:rPr lang="en-GB" dirty="0" smtClean="0">
                <a:latin typeface="Lucida Console" panose="020B0609040504020204" pitchFamily="49" charset="0"/>
              </a:rPr>
              <a:t> </a:t>
            </a:r>
            <a:r>
              <a:rPr lang="en-GB" dirty="0">
                <a:latin typeface="Lucida Console" panose="020B0609040504020204" pitchFamily="49" charset="0"/>
              </a:rPr>
              <a:t>- Laura's </a:t>
            </a:r>
            <a:r>
              <a:rPr lang="en-GB" dirty="0" smtClean="0">
                <a:latin typeface="Lucida Console" panose="020B0609040504020204" pitchFamily="49" charset="0"/>
              </a:rPr>
              <a:t>Café"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iconv</a:t>
            </a:r>
            <a:r>
              <a:rPr lang="en-US" dirty="0">
                <a:latin typeface="Lucida Console" panose="020B0609040504020204" pitchFamily="49" charset="0"/>
              </a:rPr>
              <a:t>(x, 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from </a:t>
            </a:r>
            <a:r>
              <a:rPr lang="en-US" dirty="0">
                <a:latin typeface="Lucida Console" panose="020B0609040504020204" pitchFamily="49" charset="0"/>
              </a:rPr>
              <a:t>= "latin1", 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to </a:t>
            </a:r>
            <a:r>
              <a:rPr lang="en-US" dirty="0">
                <a:latin typeface="Lucida Console" panose="020B0609040504020204" pitchFamily="49" charset="0"/>
              </a:rPr>
              <a:t>= "ASCII", 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 sub </a:t>
            </a:r>
            <a:r>
              <a:rPr lang="en-US" dirty="0">
                <a:latin typeface="Lucida Console" panose="020B0609040504020204" pitchFamily="49" charset="0"/>
              </a:rPr>
              <a:t>= "byte")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# [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1] "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Cardross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 - Laura's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Caf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&lt;e9&gt;"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97680" y="6126163"/>
            <a:ext cx="429768" cy="731837"/>
          </a:xfrm>
          <a:prstGeom prst="rect">
            <a:avLst/>
          </a:prstGeom>
          <a:solidFill>
            <a:srgbClr val="0101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2"/>
          <a:stretch/>
        </p:blipFill>
        <p:spPr>
          <a:xfrm>
            <a:off x="4655121" y="0"/>
            <a:ext cx="4580319" cy="6858000"/>
          </a:xfrm>
          <a:prstGeom prst="rect">
            <a:avLst/>
          </a:prstGeom>
        </p:spPr>
      </p:pic>
      <p:sp>
        <p:nvSpPr>
          <p:cNvPr id="8" name="Trapezoid 7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Who are Mango?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15584" cy="4525963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Data Science</a:t>
            </a:r>
          </a:p>
          <a:p>
            <a:r>
              <a:rPr lang="en-GB" altLang="en-US" dirty="0" smtClean="0"/>
              <a:t>Tool/Framework Development</a:t>
            </a:r>
          </a:p>
          <a:p>
            <a:r>
              <a:rPr lang="en-GB" altLang="en-US" dirty="0" smtClean="0"/>
              <a:t>Consulting</a:t>
            </a:r>
          </a:p>
          <a:p>
            <a:r>
              <a:rPr lang="en-GB" altLang="en-US" dirty="0" smtClean="0"/>
              <a:t>Training R &amp; Python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34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Encoding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97289"/>
              </p:ext>
            </p:extLst>
          </p:nvPr>
        </p:nvGraphicFramePr>
        <p:xfrm>
          <a:off x="356615" y="1600200"/>
          <a:ext cx="8485634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551"/>
                <a:gridCol w="1250431"/>
                <a:gridCol w="1863777"/>
                <a:gridCol w="1197970"/>
                <a:gridCol w="1353312"/>
                <a:gridCol w="13075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Comments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blank ++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level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1700-01-01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-180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-90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128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level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/>
                        </a:rPr>
                        <a:t>2048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2018-10-31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Truncate ££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Truncate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££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 NA 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 #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 #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1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70648" y="-431"/>
            <a:ext cx="1673352" cy="265926"/>
          </a:xfrm>
          <a:prstGeom prst="rect">
            <a:avLst/>
          </a:prstGeom>
          <a:solidFill>
            <a:srgbClr val="050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8" b="3878"/>
          <a:stretch/>
        </p:blipFill>
        <p:spPr>
          <a:xfrm>
            <a:off x="3950209" y="265495"/>
            <a:ext cx="5230368" cy="6592506"/>
          </a:xfrm>
        </p:spPr>
      </p:pic>
      <p:sp>
        <p:nvSpPr>
          <p:cNvPr id="4" name="Trapezoid 3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Dates &amp; Timestamps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Diverse</a:t>
            </a:r>
          </a:p>
          <a:p>
            <a:r>
              <a:rPr lang="en-GB" altLang="en-US" sz="2800" dirty="0" smtClean="0"/>
              <a:t>Ambiguous</a:t>
            </a:r>
          </a:p>
          <a:p>
            <a:r>
              <a:rPr lang="en-GB" altLang="en-US" sz="2800" dirty="0" err="1" smtClean="0"/>
              <a:t>Timezones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94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 &amp; Timestamps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# Date class</a:t>
            </a:r>
          </a:p>
          <a:p>
            <a:pPr marL="0" indent="0">
              <a:buNone/>
            </a:pPr>
            <a:r>
              <a:rPr lang="en-GB" dirty="0" err="1" smtClean="0">
                <a:latin typeface="Lucida Console" panose="020B0609040504020204" pitchFamily="49" charset="0"/>
              </a:rPr>
              <a:t>as.Date</a:t>
            </a:r>
            <a:r>
              <a:rPr lang="en-GB" dirty="0" smtClean="0">
                <a:latin typeface="Lucida Console" panose="020B0609040504020204" pitchFamily="49" charset="0"/>
              </a:rPr>
              <a:t>("2018-11-29")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[1] "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2018-11-29"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# Days since 1970-01-01</a:t>
            </a:r>
          </a:p>
          <a:p>
            <a:pPr marL="0" indent="0">
              <a:buNone/>
            </a:pPr>
            <a:r>
              <a:rPr lang="en-GB" dirty="0" err="1" smtClean="0">
                <a:latin typeface="Lucida Console" panose="020B0609040504020204" pitchFamily="49" charset="0"/>
              </a:rPr>
              <a:t>as.Date</a:t>
            </a:r>
            <a:r>
              <a:rPr lang="en-GB" dirty="0" smtClean="0">
                <a:latin typeface="Lucida Console" panose="020B0609040504020204" pitchFamily="49" charset="0"/>
              </a:rPr>
              <a:t>(17864, </a:t>
            </a:r>
            <a:br>
              <a:rPr lang="en-GB" dirty="0" smtClean="0">
                <a:latin typeface="Lucida Console" panose="020B0609040504020204" pitchFamily="49" charset="0"/>
              </a:rPr>
            </a:br>
            <a:r>
              <a:rPr lang="en-GB" dirty="0" smtClean="0">
                <a:latin typeface="Lucida Console" panose="020B0609040504020204" pitchFamily="49" charset="0"/>
              </a:rPr>
              <a:t>  origin </a:t>
            </a:r>
            <a:r>
              <a:rPr lang="en-GB" dirty="0">
                <a:latin typeface="Lucida Console" panose="020B0609040504020204" pitchFamily="49" charset="0"/>
              </a:rPr>
              <a:t>= "1970-01-01")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[1] "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2018-11-29"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0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 &amp; Timestamps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721232"/>
              </p:ext>
            </p:extLst>
          </p:nvPr>
        </p:nvGraphicFramePr>
        <p:xfrm>
          <a:off x="356615" y="1600200"/>
          <a:ext cx="8435347" cy="2829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6693"/>
                <a:gridCol w="1201674"/>
                <a:gridCol w="1819593"/>
                <a:gridCol w="1296357"/>
                <a:gridCol w="1333437"/>
                <a:gridCol w="13075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Comments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blank ++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level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1700-01-01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-180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-90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128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level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/>
                        </a:rPr>
                        <a:t>2048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2018-10-31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Truncate ££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Truncate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££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 NA 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 #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 #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(%d) (%b)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%Y</a:t>
                      </a:r>
                    </a:p>
                    <a:p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%d %b $$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4770304"/>
            <a:ext cx="7662231" cy="121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800" dirty="0" smtClean="0"/>
              <a:t>$$ Record reoccurring sightings in 2016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8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33488" y="0"/>
            <a:ext cx="1810512" cy="2746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r="32500" b="3061"/>
          <a:stretch/>
        </p:blipFill>
        <p:spPr>
          <a:xfrm>
            <a:off x="3858768" y="237313"/>
            <a:ext cx="5285232" cy="6648119"/>
          </a:xfrm>
        </p:spPr>
      </p:pic>
      <p:sp>
        <p:nvSpPr>
          <p:cNvPr id="4" name="Trapezoid 3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Volume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Time to respond</a:t>
            </a:r>
          </a:p>
          <a:p>
            <a:r>
              <a:rPr lang="en-GB" altLang="en-US" sz="2800" dirty="0" smtClean="0"/>
              <a:t>Interpretability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32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Volume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952131"/>
              </p:ext>
            </p:extLst>
          </p:nvPr>
        </p:nvGraphicFramePr>
        <p:xfrm>
          <a:off x="356615" y="1600200"/>
          <a:ext cx="8435347" cy="2829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6693"/>
                <a:gridCol w="1201674"/>
                <a:gridCol w="1819593"/>
                <a:gridCol w="1296357"/>
                <a:gridCol w="1333437"/>
                <a:gridCol w="13075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Comments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Factor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Numeric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blank ++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Ignore NA +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level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1700-01-01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-180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-90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128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level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effectLst/>
                        </a:rPr>
                        <a:t>2048</a:t>
                      </a:r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2018-10-31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Truncate ££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NA 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Truncate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££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 NA £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 #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Remove #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ASCII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(%d) (%b)</a:t>
                      </a:r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%Y</a:t>
                      </a:r>
                    </a:p>
                    <a:p>
                      <a:r>
                        <a:rPr lang="en-GB" sz="14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%d %b</a:t>
                      </a:r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4770304"/>
            <a:ext cx="7662231" cy="121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800" dirty="0" smtClean="0"/>
              <a:t>Segment records so that no more than 200 are displayed simultaneously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20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Save your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Define all inputs</a:t>
            </a:r>
          </a:p>
          <a:p>
            <a:r>
              <a:rPr lang="en-GB" dirty="0" smtClean="0"/>
              <a:t>Define what happens when data is out of spec</a:t>
            </a:r>
          </a:p>
          <a:p>
            <a:r>
              <a:rPr lang="en-GB" dirty="0" smtClean="0"/>
              <a:t>Implement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R6 Classes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15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150" r="28205"/>
          <a:stretch/>
        </p:blipFill>
        <p:spPr>
          <a:xfrm>
            <a:off x="4332371" y="-18289"/>
            <a:ext cx="4807670" cy="6875857"/>
          </a:xfrm>
          <a:prstGeom prst="rect">
            <a:avLst/>
          </a:prstGeom>
        </p:spPr>
      </p:pic>
      <p:sp>
        <p:nvSpPr>
          <p:cNvPr id="4" name="Trapezoid 3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4307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 smtClean="0"/>
              <a:t>R &amp; </a:t>
            </a:r>
            <a:r>
              <a:rPr lang="en-GB" sz="3500" dirty="0" err="1" smtClean="0"/>
              <a:t>RStudio</a:t>
            </a:r>
            <a:endParaRPr lang="en-GB" sz="3500" dirty="0" smtClean="0"/>
          </a:p>
          <a:p>
            <a:r>
              <a:rPr lang="en-GB" sz="3500" dirty="0"/>
              <a:t>Download </a:t>
            </a:r>
            <a:r>
              <a:rPr lang="en-GB" sz="3500" dirty="0">
                <a:hlinkClick r:id="rId3"/>
              </a:rPr>
              <a:t>https://</a:t>
            </a:r>
            <a:r>
              <a:rPr lang="en-GB" sz="3500" dirty="0" smtClean="0">
                <a:hlinkClick r:id="rId3"/>
              </a:rPr>
              <a:t>github.com/CSJCampbell/CurseUnspecDataDef</a:t>
            </a:r>
            <a:endParaRPr lang="en-GB" sz="3500" dirty="0" smtClean="0"/>
          </a:p>
          <a:p>
            <a:r>
              <a:rPr lang="en-GB" sz="3500" dirty="0" smtClean="0"/>
              <a:t>Install</a:t>
            </a:r>
          </a:p>
          <a:p>
            <a:pPr lvl="1"/>
            <a:r>
              <a:rPr lang="en-GB" dirty="0" smtClean="0"/>
              <a:t>leaflet</a:t>
            </a:r>
          </a:p>
          <a:p>
            <a:pPr lvl="1"/>
            <a:r>
              <a:rPr lang="en-GB" dirty="0" err="1" smtClean="0"/>
              <a:t>dplyr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5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78624" y="-431"/>
            <a:ext cx="1865376" cy="704519"/>
          </a:xfrm>
          <a:prstGeom prst="rect">
            <a:avLst/>
          </a:prstGeom>
          <a:solidFill>
            <a:srgbClr val="1E11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r="27984" b="8860"/>
          <a:stretch/>
        </p:blipFill>
        <p:spPr>
          <a:xfrm>
            <a:off x="4298624" y="621361"/>
            <a:ext cx="4854804" cy="6250779"/>
          </a:xfrm>
        </p:spPr>
      </p:pic>
      <p:sp>
        <p:nvSpPr>
          <p:cNvPr id="4" name="Trapezoid 3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Development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Identify challenge</a:t>
            </a:r>
          </a:p>
          <a:p>
            <a:r>
              <a:rPr lang="en-GB" altLang="en-US" dirty="0" smtClean="0"/>
              <a:t>Specify behaviours of solution</a:t>
            </a:r>
          </a:p>
          <a:p>
            <a:r>
              <a:rPr lang="en-GB" altLang="en-US" dirty="0" smtClean="0"/>
              <a:t>Describe ways of working</a:t>
            </a:r>
          </a:p>
          <a:p>
            <a:r>
              <a:rPr lang="en-GB" altLang="en-US" dirty="0" smtClean="0"/>
              <a:t>Design tool</a:t>
            </a:r>
          </a:p>
          <a:p>
            <a:r>
              <a:rPr lang="en-GB" altLang="en-US" dirty="0" smtClean="0"/>
              <a:t>Build, test, deploy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363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281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24344" y="0"/>
            <a:ext cx="1819656" cy="539496"/>
          </a:xfrm>
          <a:prstGeom prst="rect">
            <a:avLst/>
          </a:prstGeom>
          <a:solidFill>
            <a:srgbClr val="0D05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95"/>
          <a:stretch/>
        </p:blipFill>
        <p:spPr>
          <a:xfrm>
            <a:off x="4292618" y="539496"/>
            <a:ext cx="4878814" cy="6318504"/>
          </a:xfrm>
        </p:spPr>
      </p:pic>
      <p:sp>
        <p:nvSpPr>
          <p:cNvPr id="5" name="Trapezoid 4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Protect</a:t>
            </a:r>
          </a:p>
          <a:p>
            <a:r>
              <a:rPr lang="en-GB" altLang="en-US" dirty="0" smtClean="0"/>
              <a:t>Communicate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07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# provide informative message</a:t>
            </a:r>
          </a:p>
          <a:p>
            <a:pPr marL="0" indent="0">
              <a:buNone/>
            </a:pPr>
            <a:r>
              <a:rPr lang="en-GB" dirty="0" smtClean="0">
                <a:latin typeface="Lucida Console" panose="020B0609040504020204" pitchFamily="49" charset="0"/>
              </a:rPr>
              <a:t>stop(</a:t>
            </a:r>
          </a:p>
          <a:p>
            <a:pPr marL="0" indent="0">
              <a:buNone/>
            </a:pPr>
            <a:r>
              <a:rPr lang="en-GB" dirty="0" smtClean="0">
                <a:latin typeface="Lucida Console" panose="020B0609040504020204" pitchFamily="49" charset="0"/>
              </a:rPr>
              <a:t>  paste(</a:t>
            </a:r>
          </a:p>
          <a:p>
            <a:pPr marL="0" indent="0">
              <a:buNone/>
            </a:pPr>
            <a:r>
              <a:rPr lang="en-GB" dirty="0" smtClean="0">
                <a:latin typeface="Lucida Console" panose="020B0609040504020204" pitchFamily="49" charset="0"/>
              </a:rPr>
              <a:t>    "numeric input expected", </a:t>
            </a:r>
          </a:p>
          <a:p>
            <a:pPr marL="0" indent="0">
              <a:buNone/>
            </a:pPr>
            <a:r>
              <a:rPr lang="en-GB" dirty="0" smtClean="0">
                <a:latin typeface="Lucida Console" panose="020B0609040504020204" pitchFamily="49" charset="0"/>
              </a:rPr>
              <a:t>    "but x was",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smtClean="0">
                <a:latin typeface="Lucida Console" panose="020B0609040504020204" pitchFamily="49" charset="0"/>
              </a:rPr>
              <a:t>   </a:t>
            </a:r>
            <a:r>
              <a:rPr lang="en-GB" dirty="0" err="1" smtClean="0">
                <a:latin typeface="Lucida Console" panose="020B0609040504020204" pitchFamily="49" charset="0"/>
              </a:rPr>
              <a:t>typeof</a:t>
            </a:r>
            <a:r>
              <a:rPr lang="en-GB" dirty="0" smtClean="0">
                <a:latin typeface="Lucida Console" panose="020B0609040504020204" pitchFamily="49" charset="0"/>
              </a:rPr>
              <a:t>(x)))</a:t>
            </a:r>
            <a:endParaRPr lang="en-GB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17476" y="6126162"/>
            <a:ext cx="424206" cy="740119"/>
          </a:xfrm>
          <a:prstGeom prst="rect">
            <a:avLst/>
          </a:prstGeom>
          <a:solidFill>
            <a:srgbClr val="480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r="54684"/>
          <a:stretch/>
        </p:blipFill>
        <p:spPr>
          <a:xfrm>
            <a:off x="4632574" y="-9144"/>
            <a:ext cx="4520854" cy="6867144"/>
          </a:xfrm>
        </p:spPr>
      </p:pic>
      <p:sp>
        <p:nvSpPr>
          <p:cNvPr id="5" name="Trapezoid 4"/>
          <p:cNvSpPr/>
          <p:nvPr/>
        </p:nvSpPr>
        <p:spPr>
          <a:xfrm flipV="1">
            <a:off x="0" y="-431"/>
            <a:ext cx="7589520" cy="6858000"/>
          </a:xfrm>
          <a:prstGeom prst="trapezoid">
            <a:avLst>
              <a:gd name="adj" fmla="val 4766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Definition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815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Defined Inputs</a:t>
            </a:r>
          </a:p>
          <a:p>
            <a:r>
              <a:rPr lang="en-GB" altLang="en-US" dirty="0" smtClean="0"/>
              <a:t>Handling Rules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178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Definition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63866"/>
              </p:ext>
            </p:extLst>
          </p:nvPr>
        </p:nvGraphicFramePr>
        <p:xfrm>
          <a:off x="457200" y="1600200"/>
          <a:ext cx="8284464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6693"/>
                <a:gridCol w="1220787"/>
                <a:gridCol w="1819593"/>
                <a:gridCol w="1261872"/>
                <a:gridCol w="1280223"/>
                <a:gridCol w="12252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Comments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8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414016"/>
            <a:ext cx="5815584" cy="371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Defined Inputs</a:t>
            </a:r>
          </a:p>
          <a:p>
            <a:r>
              <a:rPr lang="en-GB" altLang="en-US" dirty="0" smtClean="0"/>
              <a:t>Handling Rules</a:t>
            </a: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Definition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63866"/>
              </p:ext>
            </p:extLst>
          </p:nvPr>
        </p:nvGraphicFramePr>
        <p:xfrm>
          <a:off x="457200" y="1600200"/>
          <a:ext cx="8284464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6693"/>
                <a:gridCol w="1220787"/>
                <a:gridCol w="1819593"/>
                <a:gridCol w="1261872"/>
                <a:gridCol w="1280223"/>
                <a:gridCol w="12252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Type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Comments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 err="1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16825"/>
          <a:stretch/>
        </p:blipFill>
        <p:spPr>
          <a:xfrm>
            <a:off x="0" y="-36576"/>
            <a:ext cx="9144000" cy="70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ngo.pptx" id="{F763FA54-BA1E-4FB9-AC9A-0491E1E1EA0E}" vid="{EC9F8458-F59A-4B5C-ADDE-D091C5A44E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mango</Template>
  <TotalTime>1404</TotalTime>
  <Words>692</Words>
  <Application>Microsoft Office PowerPoint</Application>
  <PresentationFormat>On-screen Show (4:3)</PresentationFormat>
  <Paragraphs>318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DIN Round OT Light</vt:lpstr>
      <vt:lpstr>Lucida Console</vt:lpstr>
      <vt:lpstr>Open Sans</vt:lpstr>
      <vt:lpstr>Open Sans Light</vt:lpstr>
      <vt:lpstr>Wingdings</vt:lpstr>
      <vt:lpstr>Custom Design</vt:lpstr>
      <vt:lpstr>Software Horrorshow  How the Data Definition could Save your Life</vt:lpstr>
      <vt:lpstr>Who are Mango?</vt:lpstr>
      <vt:lpstr>Software Development</vt:lpstr>
      <vt:lpstr>PowerPoint Presentation</vt:lpstr>
      <vt:lpstr>Errors</vt:lpstr>
      <vt:lpstr>Errors</vt:lpstr>
      <vt:lpstr>Data Definition</vt:lpstr>
      <vt:lpstr>Data Definition</vt:lpstr>
      <vt:lpstr>Data Definition</vt:lpstr>
      <vt:lpstr>Data Definition</vt:lpstr>
      <vt:lpstr>Types</vt:lpstr>
      <vt:lpstr>Types</vt:lpstr>
      <vt:lpstr>Missing Values</vt:lpstr>
      <vt:lpstr>Missing Values</vt:lpstr>
      <vt:lpstr>Data Out of Range</vt:lpstr>
      <vt:lpstr>Data Out of Range</vt:lpstr>
      <vt:lpstr>Encoding</vt:lpstr>
      <vt:lpstr>Encoding</vt:lpstr>
      <vt:lpstr>Encoding</vt:lpstr>
      <vt:lpstr>Encoding</vt:lpstr>
      <vt:lpstr>Dates &amp; Timestamps</vt:lpstr>
      <vt:lpstr>Dates &amp; Timestamps</vt:lpstr>
      <vt:lpstr>PowerPoint Presentation</vt:lpstr>
      <vt:lpstr>Dates &amp; Timestamps</vt:lpstr>
      <vt:lpstr>Data Volume</vt:lpstr>
      <vt:lpstr>Data Volume</vt:lpstr>
      <vt:lpstr>Save your Life</vt:lpstr>
      <vt:lpstr>R6 Classes</vt:lpstr>
      <vt:lpstr>How to Play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Mango</dc:title>
  <dc:creator>Chris Campbell</dc:creator>
  <cp:lastModifiedBy>Chris Campbell</cp:lastModifiedBy>
  <cp:revision>42</cp:revision>
  <dcterms:created xsi:type="dcterms:W3CDTF">2018-10-27T22:33:19Z</dcterms:created>
  <dcterms:modified xsi:type="dcterms:W3CDTF">2018-11-29T17:10:52Z</dcterms:modified>
</cp:coreProperties>
</file>